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Arial" charset="1" panose="020B0502020202020204"/>
      <p:regular r:id="rId12"/>
    </p:embeddedFont>
    <p:embeddedFont>
      <p:font typeface="Arial Bold" charset="1" panose="020B0802020202020204"/>
      <p:regular r:id="rId13"/>
    </p:embeddedFont>
    <p:embeddedFont>
      <p:font typeface="Arial Italics" charset="1" panose="020B0502020202090204"/>
      <p:regular r:id="rId14"/>
    </p:embeddedFont>
    <p:embeddedFont>
      <p:font typeface="Arial Bold Italics" charset="1" panose="020B0802020202090204"/>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
      <p:font typeface="Montserrat" charset="1" panose="00000500000000000000"/>
      <p:regular r:id="rId22"/>
    </p:embeddedFont>
    <p:embeddedFont>
      <p:font typeface="Montserrat Bold" charset="1" panose="00000800000000000000"/>
      <p:regular r:id="rId23"/>
    </p:embeddedFont>
    <p:embeddedFont>
      <p:font typeface="Montserrat Italics" charset="1" panose="00000500000000000000"/>
      <p:regular r:id="rId24"/>
    </p:embeddedFont>
    <p:embeddedFont>
      <p:font typeface="Montserrat Bold Italics" charset="1" panose="00000800000000000000"/>
      <p:regular r:id="rId25"/>
    </p:embeddedFont>
    <p:embeddedFont>
      <p:font typeface="Montserrat Thin" charset="1" panose="00000300000000000000"/>
      <p:regular r:id="rId26"/>
    </p:embeddedFont>
    <p:embeddedFont>
      <p:font typeface="Montserrat Thin Italics" charset="1" panose="00000300000000000000"/>
      <p:regular r:id="rId27"/>
    </p:embeddedFont>
    <p:embeddedFont>
      <p:font typeface="Montserrat Extra-Light" charset="1" panose="00000300000000000000"/>
      <p:regular r:id="rId28"/>
    </p:embeddedFont>
    <p:embeddedFont>
      <p:font typeface="Montserrat Extra-Light Italics" charset="1" panose="00000300000000000000"/>
      <p:regular r:id="rId29"/>
    </p:embeddedFont>
    <p:embeddedFont>
      <p:font typeface="Montserrat Light" charset="1" panose="00000400000000000000"/>
      <p:regular r:id="rId30"/>
    </p:embeddedFont>
    <p:embeddedFont>
      <p:font typeface="Montserrat Light Italics" charset="1" panose="00000400000000000000"/>
      <p:regular r:id="rId31"/>
    </p:embeddedFont>
    <p:embeddedFont>
      <p:font typeface="Montserrat Medium" charset="1" panose="00000600000000000000"/>
      <p:regular r:id="rId32"/>
    </p:embeddedFont>
    <p:embeddedFont>
      <p:font typeface="Montserrat Medium Italics" charset="1" panose="00000600000000000000"/>
      <p:regular r:id="rId33"/>
    </p:embeddedFont>
    <p:embeddedFont>
      <p:font typeface="Montserrat Semi-Bold" charset="1" panose="00000700000000000000"/>
      <p:regular r:id="rId34"/>
    </p:embeddedFont>
    <p:embeddedFont>
      <p:font typeface="Montserrat Semi-Bold Italics" charset="1" panose="00000700000000000000"/>
      <p:regular r:id="rId35"/>
    </p:embeddedFont>
    <p:embeddedFont>
      <p:font typeface="Montserrat Ultra-Bold" charset="1" panose="00000900000000000000"/>
      <p:regular r:id="rId36"/>
    </p:embeddedFont>
    <p:embeddedFont>
      <p:font typeface="Montserrat Ultra-Bold Italics" charset="1" panose="00000900000000000000"/>
      <p:regular r:id="rId37"/>
    </p:embeddedFont>
    <p:embeddedFont>
      <p:font typeface="Montserrat Heavy" charset="1" panose="00000A00000000000000"/>
      <p:regular r:id="rId38"/>
    </p:embeddedFont>
    <p:embeddedFont>
      <p:font typeface="Montserrat Heavy Italics" charset="1" panose="00000A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3464F"/>
        </a:solidFill>
      </p:bgPr>
    </p:bg>
    <p:spTree>
      <p:nvGrpSpPr>
        <p:cNvPr id="1" name=""/>
        <p:cNvGrpSpPr/>
        <p:nvPr/>
      </p:nvGrpSpPr>
      <p:grpSpPr>
        <a:xfrm>
          <a:off x="0" y="0"/>
          <a:ext cx="0" cy="0"/>
          <a:chOff x="0" y="0"/>
          <a:chExt cx="0" cy="0"/>
        </a:xfrm>
      </p:grpSpPr>
      <p:grpSp>
        <p:nvGrpSpPr>
          <p:cNvPr name="Group 2" id="2"/>
          <p:cNvGrpSpPr/>
          <p:nvPr/>
        </p:nvGrpSpPr>
        <p:grpSpPr>
          <a:xfrm rot="0">
            <a:off x="10181150" y="8277866"/>
            <a:ext cx="7078150" cy="980434"/>
            <a:chOff x="0" y="0"/>
            <a:chExt cx="1864204" cy="258221"/>
          </a:xfrm>
        </p:grpSpPr>
        <p:sp>
          <p:nvSpPr>
            <p:cNvPr name="Freeform 3" id="3"/>
            <p:cNvSpPr/>
            <p:nvPr/>
          </p:nvSpPr>
          <p:spPr>
            <a:xfrm flipH="false" flipV="false" rot="0">
              <a:off x="0" y="0"/>
              <a:ext cx="1864204" cy="258221"/>
            </a:xfrm>
            <a:custGeom>
              <a:avLst/>
              <a:gdLst/>
              <a:ahLst/>
              <a:cxnLst/>
              <a:rect r="r" b="b" t="t" l="l"/>
              <a:pathLst>
                <a:path h="258221" w="1864204">
                  <a:moveTo>
                    <a:pt x="55783" y="0"/>
                  </a:moveTo>
                  <a:lnTo>
                    <a:pt x="1808421" y="0"/>
                  </a:lnTo>
                  <a:cubicBezTo>
                    <a:pt x="1823216" y="0"/>
                    <a:pt x="1837404" y="5877"/>
                    <a:pt x="1847866" y="16338"/>
                  </a:cubicBezTo>
                  <a:cubicBezTo>
                    <a:pt x="1858327" y="26800"/>
                    <a:pt x="1864204" y="40988"/>
                    <a:pt x="1864204" y="55783"/>
                  </a:cubicBezTo>
                  <a:lnTo>
                    <a:pt x="1864204" y="202439"/>
                  </a:lnTo>
                  <a:cubicBezTo>
                    <a:pt x="1864204" y="233247"/>
                    <a:pt x="1839229" y="258221"/>
                    <a:pt x="1808421" y="258221"/>
                  </a:cubicBezTo>
                  <a:lnTo>
                    <a:pt x="55783" y="258221"/>
                  </a:lnTo>
                  <a:cubicBezTo>
                    <a:pt x="24975" y="258221"/>
                    <a:pt x="0" y="233247"/>
                    <a:pt x="0" y="202439"/>
                  </a:cubicBezTo>
                  <a:lnTo>
                    <a:pt x="0" y="55783"/>
                  </a:lnTo>
                  <a:cubicBezTo>
                    <a:pt x="0" y="24975"/>
                    <a:pt x="24975" y="0"/>
                    <a:pt x="55783" y="0"/>
                  </a:cubicBezTo>
                  <a:close/>
                </a:path>
              </a:pathLst>
            </a:custGeom>
            <a:solidFill>
              <a:srgbClr val="000000">
                <a:alpha val="0"/>
              </a:srgbClr>
            </a:solidFill>
            <a:ln w="38100" cap="rnd">
              <a:solidFill>
                <a:srgbClr val="50E8D1"/>
              </a:solidFill>
              <a:prstDash val="solid"/>
              <a:round/>
            </a:ln>
          </p:spPr>
        </p:sp>
        <p:sp>
          <p:nvSpPr>
            <p:cNvPr name="TextBox 4" id="4"/>
            <p:cNvSpPr txBox="true"/>
            <p:nvPr/>
          </p:nvSpPr>
          <p:spPr>
            <a:xfrm>
              <a:off x="0" y="-38100"/>
              <a:ext cx="1864204" cy="2963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028700"/>
            <a:ext cx="10018260" cy="6190334"/>
            <a:chOff x="0" y="0"/>
            <a:chExt cx="2638554" cy="1630376"/>
          </a:xfrm>
        </p:grpSpPr>
        <p:sp>
          <p:nvSpPr>
            <p:cNvPr name="Freeform 6" id="6"/>
            <p:cNvSpPr/>
            <p:nvPr/>
          </p:nvSpPr>
          <p:spPr>
            <a:xfrm flipH="false" flipV="false" rot="0">
              <a:off x="0" y="0"/>
              <a:ext cx="2638554" cy="1630376"/>
            </a:xfrm>
            <a:custGeom>
              <a:avLst/>
              <a:gdLst/>
              <a:ahLst/>
              <a:cxnLst/>
              <a:rect r="r" b="b" t="t" l="l"/>
              <a:pathLst>
                <a:path h="1630376" w="2638554">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sp>
        <p:sp>
          <p:nvSpPr>
            <p:cNvPr name="TextBox 7" id="7"/>
            <p:cNvSpPr txBox="true"/>
            <p:nvPr/>
          </p:nvSpPr>
          <p:spPr>
            <a:xfrm>
              <a:off x="0" y="-38100"/>
              <a:ext cx="2638554" cy="166847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520488" y="1130142"/>
            <a:ext cx="5987449" cy="5987449"/>
          </a:xfrm>
          <a:custGeom>
            <a:avLst/>
            <a:gdLst/>
            <a:ahLst/>
            <a:cxnLst/>
            <a:rect r="r" b="b" t="t" l="l"/>
            <a:pathLst>
              <a:path h="5987449" w="5987449">
                <a:moveTo>
                  <a:pt x="0" y="0"/>
                </a:moveTo>
                <a:lnTo>
                  <a:pt x="5987449" y="0"/>
                </a:lnTo>
                <a:lnTo>
                  <a:pt x="5987449" y="5987449"/>
                </a:lnTo>
                <a:lnTo>
                  <a:pt x="0" y="5987449"/>
                </a:lnTo>
                <a:lnTo>
                  <a:pt x="0" y="0"/>
                </a:lnTo>
                <a:close/>
              </a:path>
            </a:pathLst>
          </a:custGeom>
          <a:blipFill>
            <a:blip r:embed="rId2"/>
            <a:stretch>
              <a:fillRect l="0" t="0" r="0" b="0"/>
            </a:stretch>
          </a:blipFill>
        </p:spPr>
      </p:sp>
      <p:sp>
        <p:nvSpPr>
          <p:cNvPr name="TextBox 9" id="9"/>
          <p:cNvSpPr txBox="true"/>
          <p:nvPr/>
        </p:nvSpPr>
        <p:spPr>
          <a:xfrm rot="0">
            <a:off x="13720225" y="8508469"/>
            <a:ext cx="3477832" cy="471603"/>
          </a:xfrm>
          <a:prstGeom prst="rect">
            <a:avLst/>
          </a:prstGeom>
        </p:spPr>
        <p:txBody>
          <a:bodyPr anchor="t" rtlCol="false" tIns="0" lIns="0" bIns="0" rIns="0">
            <a:spAutoFit/>
          </a:bodyPr>
          <a:lstStyle/>
          <a:p>
            <a:pPr algn="ctr">
              <a:lnSpc>
                <a:spcPts val="3931"/>
              </a:lnSpc>
            </a:pPr>
            <a:r>
              <a:rPr lang="en-US" sz="2807">
                <a:solidFill>
                  <a:srgbClr val="FFFFFF"/>
                </a:solidFill>
                <a:latin typeface="Montserrat"/>
              </a:rPr>
              <a:t>Pratheeka M U</a:t>
            </a:r>
          </a:p>
        </p:txBody>
      </p:sp>
      <p:sp>
        <p:nvSpPr>
          <p:cNvPr name="TextBox 10" id="10"/>
          <p:cNvSpPr txBox="true"/>
          <p:nvPr/>
        </p:nvSpPr>
        <p:spPr>
          <a:xfrm rot="0">
            <a:off x="10763014" y="8537044"/>
            <a:ext cx="2716567" cy="471603"/>
          </a:xfrm>
          <a:prstGeom prst="rect">
            <a:avLst/>
          </a:prstGeom>
        </p:spPr>
        <p:txBody>
          <a:bodyPr anchor="t" rtlCol="false" tIns="0" lIns="0" bIns="0" rIns="0">
            <a:spAutoFit/>
          </a:bodyPr>
          <a:lstStyle/>
          <a:p>
            <a:pPr>
              <a:lnSpc>
                <a:spcPts val="3931"/>
              </a:lnSpc>
            </a:pPr>
            <a:r>
              <a:rPr lang="en-US" sz="2807">
                <a:solidFill>
                  <a:srgbClr val="B9B5B0"/>
                </a:solidFill>
                <a:latin typeface="Montserrat"/>
              </a:rPr>
              <a:t>Presentation</a:t>
            </a:r>
          </a:p>
        </p:txBody>
      </p:sp>
      <p:sp>
        <p:nvSpPr>
          <p:cNvPr name="TextBox 11" id="11"/>
          <p:cNvSpPr txBox="true"/>
          <p:nvPr/>
        </p:nvSpPr>
        <p:spPr>
          <a:xfrm rot="0">
            <a:off x="1723486" y="2343252"/>
            <a:ext cx="8628688" cy="2563461"/>
          </a:xfrm>
          <a:prstGeom prst="rect">
            <a:avLst/>
          </a:prstGeom>
        </p:spPr>
        <p:txBody>
          <a:bodyPr anchor="t" rtlCol="false" tIns="0" lIns="0" bIns="0" rIns="0">
            <a:spAutoFit/>
          </a:bodyPr>
          <a:lstStyle/>
          <a:p>
            <a:pPr>
              <a:lnSpc>
                <a:spcPts val="6640"/>
              </a:lnSpc>
            </a:pPr>
            <a:r>
              <a:rPr lang="en-US" sz="6446">
                <a:solidFill>
                  <a:srgbClr val="000000"/>
                </a:solidFill>
                <a:latin typeface="Montserrat"/>
              </a:rPr>
              <a:t>Disease Prediction using Machine Learning Algorithms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3464F"/>
        </a:solidFill>
      </p:bgPr>
    </p:bg>
    <p:spTree>
      <p:nvGrpSpPr>
        <p:cNvPr id="1" name=""/>
        <p:cNvGrpSpPr/>
        <p:nvPr/>
      </p:nvGrpSpPr>
      <p:grpSpPr>
        <a:xfrm>
          <a:off x="0" y="0"/>
          <a:ext cx="0" cy="0"/>
          <a:chOff x="0" y="0"/>
          <a:chExt cx="0" cy="0"/>
        </a:xfrm>
      </p:grpSpPr>
      <p:sp>
        <p:nvSpPr>
          <p:cNvPr name="Freeform 2" id="2"/>
          <p:cNvSpPr/>
          <p:nvPr/>
        </p:nvSpPr>
        <p:spPr>
          <a:xfrm flipH="false" flipV="false" rot="0">
            <a:off x="1660088" y="2015783"/>
            <a:ext cx="7170462" cy="7242517"/>
          </a:xfrm>
          <a:custGeom>
            <a:avLst/>
            <a:gdLst/>
            <a:ahLst/>
            <a:cxnLst/>
            <a:rect r="r" b="b" t="t" l="l"/>
            <a:pathLst>
              <a:path h="7242517" w="7170462">
                <a:moveTo>
                  <a:pt x="0" y="0"/>
                </a:moveTo>
                <a:lnTo>
                  <a:pt x="7170463" y="0"/>
                </a:lnTo>
                <a:lnTo>
                  <a:pt x="7170463" y="7242517"/>
                </a:lnTo>
                <a:lnTo>
                  <a:pt x="0" y="7242517"/>
                </a:lnTo>
                <a:lnTo>
                  <a:pt x="0" y="0"/>
                </a:lnTo>
                <a:close/>
              </a:path>
            </a:pathLst>
          </a:custGeom>
          <a:blipFill>
            <a:blip r:embed="rId2">
              <a:alphaModFix amt="74000"/>
            </a:blip>
            <a:stretch>
              <a:fillRect l="-502" t="0" r="-502" b="0"/>
            </a:stretch>
          </a:blipFill>
        </p:spPr>
      </p:sp>
      <p:sp>
        <p:nvSpPr>
          <p:cNvPr name="TextBox 3" id="3"/>
          <p:cNvSpPr txBox="true"/>
          <p:nvPr/>
        </p:nvSpPr>
        <p:spPr>
          <a:xfrm rot="0">
            <a:off x="1660088" y="933450"/>
            <a:ext cx="4103370"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Introduction</a:t>
            </a:r>
          </a:p>
        </p:txBody>
      </p:sp>
      <p:sp>
        <p:nvSpPr>
          <p:cNvPr name="TextBox 4" id="4"/>
          <p:cNvSpPr txBox="true"/>
          <p:nvPr/>
        </p:nvSpPr>
        <p:spPr>
          <a:xfrm rot="0">
            <a:off x="7700685" y="2371725"/>
            <a:ext cx="9558615" cy="5662295"/>
          </a:xfrm>
          <a:prstGeom prst="rect">
            <a:avLst/>
          </a:prstGeom>
        </p:spPr>
        <p:txBody>
          <a:bodyPr anchor="t" rtlCol="false" tIns="0" lIns="0" bIns="0" rIns="0">
            <a:spAutoFit/>
          </a:bodyPr>
          <a:lstStyle/>
          <a:p>
            <a:pPr marL="0" indent="0" lvl="0">
              <a:lnSpc>
                <a:spcPts val="4480"/>
              </a:lnSpc>
              <a:spcBef>
                <a:spcPct val="0"/>
              </a:spcBef>
            </a:pPr>
            <a:r>
              <a:rPr lang="en-US" sz="3200" strike="noStrike" u="none">
                <a:solidFill>
                  <a:srgbClr val="FFFFFF"/>
                </a:solidFill>
                <a:latin typeface="Arial"/>
              </a:rPr>
              <a:t>In this project, we focus on leveraging machine learning algorithms to predict diseases based on symptoms, aiming to revolutionize diagnostic processes in healthcare. By integrating advanced algorithms with a user-friendly interface developed using Tkinter, our goal is to create a system that facilitates accurate disease prediction, aiding healthcare professionals in decision-making and improving patient care.</a:t>
            </a:r>
          </a:p>
          <a:p>
            <a:pPr marL="0" indent="0" lvl="0">
              <a:lnSpc>
                <a:spcPts val="448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3464F"/>
        </a:solidFill>
      </p:bgPr>
    </p:bg>
    <p:spTree>
      <p:nvGrpSpPr>
        <p:cNvPr id="1" name=""/>
        <p:cNvGrpSpPr/>
        <p:nvPr/>
      </p:nvGrpSpPr>
      <p:grpSpPr>
        <a:xfrm>
          <a:off x="0" y="0"/>
          <a:ext cx="0" cy="0"/>
          <a:chOff x="0" y="0"/>
          <a:chExt cx="0" cy="0"/>
        </a:xfrm>
      </p:grpSpPr>
      <p:grpSp>
        <p:nvGrpSpPr>
          <p:cNvPr name="Group 2" id="2"/>
          <p:cNvGrpSpPr/>
          <p:nvPr/>
        </p:nvGrpSpPr>
        <p:grpSpPr>
          <a:xfrm rot="0">
            <a:off x="1612106" y="2231231"/>
            <a:ext cx="15063788" cy="5824538"/>
            <a:chOff x="0" y="0"/>
            <a:chExt cx="3967417" cy="1534035"/>
          </a:xfrm>
        </p:grpSpPr>
        <p:sp>
          <p:nvSpPr>
            <p:cNvPr name="Freeform 3" id="3"/>
            <p:cNvSpPr/>
            <p:nvPr/>
          </p:nvSpPr>
          <p:spPr>
            <a:xfrm flipH="false" flipV="false" rot="0">
              <a:off x="0" y="0"/>
              <a:ext cx="3967417" cy="1534035"/>
            </a:xfrm>
            <a:custGeom>
              <a:avLst/>
              <a:gdLst/>
              <a:ahLst/>
              <a:cxnLst/>
              <a:rect r="r" b="b" t="t" l="l"/>
              <a:pathLst>
                <a:path h="1534035" w="3967417">
                  <a:moveTo>
                    <a:pt x="12335" y="0"/>
                  </a:moveTo>
                  <a:lnTo>
                    <a:pt x="3955083" y="0"/>
                  </a:lnTo>
                  <a:cubicBezTo>
                    <a:pt x="3961895" y="0"/>
                    <a:pt x="3967417" y="5522"/>
                    <a:pt x="3967417" y="12335"/>
                  </a:cubicBezTo>
                  <a:lnTo>
                    <a:pt x="3967417" y="1521700"/>
                  </a:lnTo>
                  <a:cubicBezTo>
                    <a:pt x="3967417" y="1528512"/>
                    <a:pt x="3961895" y="1534035"/>
                    <a:pt x="3955083" y="1534035"/>
                  </a:cubicBezTo>
                  <a:lnTo>
                    <a:pt x="12335" y="1534035"/>
                  </a:lnTo>
                  <a:cubicBezTo>
                    <a:pt x="5522" y="1534035"/>
                    <a:pt x="0" y="1528512"/>
                    <a:pt x="0" y="1521700"/>
                  </a:cubicBezTo>
                  <a:lnTo>
                    <a:pt x="0" y="12335"/>
                  </a:lnTo>
                  <a:cubicBezTo>
                    <a:pt x="0" y="5522"/>
                    <a:pt x="5522" y="0"/>
                    <a:pt x="12335" y="0"/>
                  </a:cubicBezTo>
                  <a:close/>
                </a:path>
              </a:pathLst>
            </a:custGeom>
            <a:solidFill>
              <a:srgbClr val="FFFFFF">
                <a:alpha val="84706"/>
              </a:srgbClr>
            </a:solidFill>
            <a:ln cap="rnd">
              <a:noFill/>
              <a:prstDash val="solid"/>
              <a:round/>
            </a:ln>
          </p:spPr>
        </p:sp>
        <p:sp>
          <p:nvSpPr>
            <p:cNvPr name="TextBox 4" id="4"/>
            <p:cNvSpPr txBox="true"/>
            <p:nvPr/>
          </p:nvSpPr>
          <p:spPr>
            <a:xfrm>
              <a:off x="0" y="-123825"/>
              <a:ext cx="3967417" cy="1657860"/>
            </a:xfrm>
            <a:prstGeom prst="rect">
              <a:avLst/>
            </a:prstGeom>
          </p:spPr>
          <p:txBody>
            <a:bodyPr anchor="ctr" rtlCol="false" tIns="63500" lIns="63500" bIns="63500" rIns="63500"/>
            <a:lstStyle/>
            <a:p>
              <a:pPr algn="ctr">
                <a:lnSpc>
                  <a:spcPts val="4479"/>
                </a:lnSpc>
              </a:pPr>
              <a:r>
                <a:rPr lang="en-US" sz="3199">
                  <a:solidFill>
                    <a:srgbClr val="000000">
                      <a:alpha val="84706"/>
                    </a:srgbClr>
                  </a:solidFill>
                  <a:latin typeface="Arial"/>
                </a:rPr>
                <a:t>Our project addresses the challenge of automating disease diagnosis by utilizing machine learning techniques. Manual diagnosis is time-consuming and prone to human error, leading to delays in treatment and potential misdiagnoses. This project aims to streamline and enhance the diagnostic process by predicting diseases based on symptoms with high accuracy.</a:t>
              </a:r>
            </a:p>
          </p:txBody>
        </p:sp>
      </p:grpSp>
      <p:sp>
        <p:nvSpPr>
          <p:cNvPr name="Freeform 5" id="5"/>
          <p:cNvSpPr/>
          <p:nvPr/>
        </p:nvSpPr>
        <p:spPr>
          <a:xfrm flipH="false" flipV="false" rot="0">
            <a:off x="11318685" y="0"/>
            <a:ext cx="6969315" cy="6956644"/>
          </a:xfrm>
          <a:custGeom>
            <a:avLst/>
            <a:gdLst/>
            <a:ahLst/>
            <a:cxnLst/>
            <a:rect r="r" b="b" t="t" l="l"/>
            <a:pathLst>
              <a:path h="6956644" w="6969315">
                <a:moveTo>
                  <a:pt x="0" y="0"/>
                </a:moveTo>
                <a:lnTo>
                  <a:pt x="6969315" y="0"/>
                </a:lnTo>
                <a:lnTo>
                  <a:pt x="6969315" y="6956644"/>
                </a:lnTo>
                <a:lnTo>
                  <a:pt x="0" y="6956644"/>
                </a:lnTo>
                <a:lnTo>
                  <a:pt x="0" y="0"/>
                </a:lnTo>
                <a:close/>
              </a:path>
            </a:pathLst>
          </a:custGeom>
          <a:blipFill>
            <a:blip r:embed="rId2">
              <a:alphaModFix amt="61000"/>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933450"/>
            <a:ext cx="632495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3464F"/>
        </a:solidFill>
      </p:bgPr>
    </p:bg>
    <p:spTree>
      <p:nvGrpSpPr>
        <p:cNvPr id="1" name=""/>
        <p:cNvGrpSpPr/>
        <p:nvPr/>
      </p:nvGrpSpPr>
      <p:grpSpPr>
        <a:xfrm>
          <a:off x="0" y="0"/>
          <a:ext cx="0" cy="0"/>
          <a:chOff x="0" y="0"/>
          <a:chExt cx="0" cy="0"/>
        </a:xfrm>
      </p:grpSpPr>
      <p:sp>
        <p:nvSpPr>
          <p:cNvPr name="Freeform 2" id="2"/>
          <p:cNvSpPr/>
          <p:nvPr/>
        </p:nvSpPr>
        <p:spPr>
          <a:xfrm flipH="false" flipV="false" rot="0">
            <a:off x="5681950" y="4602817"/>
            <a:ext cx="12606050" cy="5684183"/>
          </a:xfrm>
          <a:custGeom>
            <a:avLst/>
            <a:gdLst/>
            <a:ahLst/>
            <a:cxnLst/>
            <a:rect r="r" b="b" t="t" l="l"/>
            <a:pathLst>
              <a:path h="5684183" w="12606050">
                <a:moveTo>
                  <a:pt x="0" y="0"/>
                </a:moveTo>
                <a:lnTo>
                  <a:pt x="12606050" y="0"/>
                </a:lnTo>
                <a:lnTo>
                  <a:pt x="12606050" y="5684183"/>
                </a:lnTo>
                <a:lnTo>
                  <a:pt x="0" y="5684183"/>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33450"/>
            <a:ext cx="802790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Methodology Overview</a:t>
            </a:r>
          </a:p>
        </p:txBody>
      </p:sp>
      <p:sp>
        <p:nvSpPr>
          <p:cNvPr name="TextBox 4" id="4"/>
          <p:cNvSpPr txBox="true"/>
          <p:nvPr/>
        </p:nvSpPr>
        <p:spPr>
          <a:xfrm rot="0">
            <a:off x="1028700" y="2179022"/>
            <a:ext cx="16230600" cy="478091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The project involves a systematic approach: starting with collecting a diverse dataset encompassing symptoms and associated diseases. We preprocess this data to ensure its quality, encode categorical variables (such as symptoms), and then engineer features, primarily focusing on symptoms as predictive factors. Utilizing various machine learning algorithms like Decision Trees, Random Forests, K-Nearest Neighbors, and Naive Bayes, we train models to predict diseases based on symptoms. The models' performances are evaluated using standard metrics.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3464F"/>
        </a:solidFill>
      </p:bgPr>
    </p:bg>
    <p:spTree>
      <p:nvGrpSpPr>
        <p:cNvPr id="1" name=""/>
        <p:cNvGrpSpPr/>
        <p:nvPr/>
      </p:nvGrpSpPr>
      <p:grpSpPr>
        <a:xfrm>
          <a:off x="0" y="0"/>
          <a:ext cx="0" cy="0"/>
          <a:chOff x="0" y="0"/>
          <a:chExt cx="0" cy="0"/>
        </a:xfrm>
      </p:grpSpPr>
      <p:sp>
        <p:nvSpPr>
          <p:cNvPr name="Freeform 2" id="2"/>
          <p:cNvSpPr/>
          <p:nvPr/>
        </p:nvSpPr>
        <p:spPr>
          <a:xfrm flipH="false" flipV="false" rot="0">
            <a:off x="1186517" y="6997238"/>
            <a:ext cx="7315200" cy="2261062"/>
          </a:xfrm>
          <a:custGeom>
            <a:avLst/>
            <a:gdLst/>
            <a:ahLst/>
            <a:cxnLst/>
            <a:rect r="r" b="b" t="t" l="l"/>
            <a:pathLst>
              <a:path h="2261062" w="7315200">
                <a:moveTo>
                  <a:pt x="0" y="0"/>
                </a:moveTo>
                <a:lnTo>
                  <a:pt x="7315200" y="0"/>
                </a:lnTo>
                <a:lnTo>
                  <a:pt x="7315200" y="2261062"/>
                </a:lnTo>
                <a:lnTo>
                  <a:pt x="0" y="2261062"/>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71657" y="2786380"/>
            <a:ext cx="5744921" cy="4114800"/>
          </a:xfrm>
          <a:custGeom>
            <a:avLst/>
            <a:gdLst/>
            <a:ahLst/>
            <a:cxnLst/>
            <a:rect r="r" b="b" t="t" l="l"/>
            <a:pathLst>
              <a:path h="4114800" w="5744921">
                <a:moveTo>
                  <a:pt x="0" y="0"/>
                </a:moveTo>
                <a:lnTo>
                  <a:pt x="5744921" y="0"/>
                </a:lnTo>
                <a:lnTo>
                  <a:pt x="57449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933450"/>
            <a:ext cx="7630835"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Integration with Tkinter</a:t>
            </a:r>
          </a:p>
        </p:txBody>
      </p:sp>
      <p:sp>
        <p:nvSpPr>
          <p:cNvPr name="TextBox 5" id="5"/>
          <p:cNvSpPr txBox="true"/>
          <p:nvPr/>
        </p:nvSpPr>
        <p:spPr>
          <a:xfrm rot="0">
            <a:off x="8067675" y="2653030"/>
            <a:ext cx="9191625" cy="4247515"/>
          </a:xfrm>
          <a:prstGeom prst="rect">
            <a:avLst/>
          </a:prstGeom>
        </p:spPr>
        <p:txBody>
          <a:bodyPr anchor="t" rtlCol="false" tIns="0" lIns="0" bIns="0" rIns="0">
            <a:spAutoFit/>
          </a:bodyPr>
          <a:lstStyle/>
          <a:p>
            <a:pPr>
              <a:lnSpc>
                <a:spcPts val="4759"/>
              </a:lnSpc>
            </a:pPr>
            <a:r>
              <a:rPr lang="en-US" sz="3399">
                <a:solidFill>
                  <a:srgbClr val="FFFFFF"/>
                </a:solidFill>
                <a:latin typeface="Arial"/>
              </a:rPr>
              <a:t>We chose Tkinter to develop a user-friendly graphical interface, allowing users to input symptoms easily. This interface seamlessly interacts with our machine learning models to provide disease predictions based on the entered symptoms. It ensures accessibility and simplicity in using the predictive system.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3464F"/>
        </a:solidFill>
      </p:bgPr>
    </p:bg>
    <p:spTree>
      <p:nvGrpSpPr>
        <p:cNvPr id="1" name=""/>
        <p:cNvGrpSpPr/>
        <p:nvPr/>
      </p:nvGrpSpPr>
      <p:grpSpPr>
        <a:xfrm>
          <a:off x="0" y="0"/>
          <a:ext cx="0" cy="0"/>
          <a:chOff x="0" y="0"/>
          <a:chExt cx="0" cy="0"/>
        </a:xfrm>
      </p:grpSpPr>
      <p:sp>
        <p:nvSpPr>
          <p:cNvPr name="TextBox 2" id="2"/>
          <p:cNvSpPr txBox="true"/>
          <p:nvPr/>
        </p:nvSpPr>
        <p:spPr>
          <a:xfrm rot="0">
            <a:off x="1028700" y="2670055"/>
            <a:ext cx="16230600" cy="5577944"/>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FFFFFF"/>
                </a:solidFill>
                <a:latin typeface="Canva Sans"/>
              </a:rPr>
              <a:t>Symptom Input: Users can enter their symptoms via text input or selection from a list of symptoms.</a:t>
            </a:r>
          </a:p>
          <a:p>
            <a:pPr marL="690881" indent="-345440" lvl="1">
              <a:lnSpc>
                <a:spcPts val="4480"/>
              </a:lnSpc>
              <a:buFont typeface="Arial"/>
              <a:buChar char="•"/>
            </a:pPr>
            <a:r>
              <a:rPr lang="en-US" sz="3200">
                <a:solidFill>
                  <a:srgbClr val="FFFFFF"/>
                </a:solidFill>
                <a:latin typeface="Canva Sans"/>
              </a:rPr>
              <a:t>Algorithm Selection: Ability to choose between different algorithms (Decision Tree, Random Forest, K-Nearest Neighbour, Naive Bayes) for disease prediction.</a:t>
            </a:r>
          </a:p>
          <a:p>
            <a:pPr marL="690881" indent="-345440" lvl="1">
              <a:lnSpc>
                <a:spcPts val="4480"/>
              </a:lnSpc>
              <a:buFont typeface="Arial"/>
              <a:buChar char="•"/>
            </a:pPr>
            <a:r>
              <a:rPr lang="en-US" sz="3200">
                <a:solidFill>
                  <a:srgbClr val="FFFFFF"/>
                </a:solidFill>
                <a:latin typeface="Canva Sans"/>
              </a:rPr>
              <a:t>Prediction Processing: Once symptoms are entered and the algorithm selected, the system processes this input to predict potential diseases.</a:t>
            </a:r>
          </a:p>
          <a:p>
            <a:pPr marL="690881" indent="-345440" lvl="1">
              <a:lnSpc>
                <a:spcPts val="4480"/>
              </a:lnSpc>
              <a:buFont typeface="Arial"/>
              <a:buChar char="•"/>
            </a:pPr>
            <a:r>
              <a:rPr lang="en-US" sz="3200">
                <a:solidFill>
                  <a:srgbClr val="FFFFFF"/>
                </a:solidFill>
                <a:latin typeface="Canva Sans"/>
              </a:rPr>
              <a:t>Display Prediction: Presenting the predicted disease(s) based on the entered symptoms and the chosen algorithm.</a:t>
            </a:r>
          </a:p>
          <a:p>
            <a:pPr algn="ctr">
              <a:lnSpc>
                <a:spcPts val="4328"/>
              </a:lnSpc>
            </a:pPr>
          </a:p>
        </p:txBody>
      </p:sp>
      <p:sp>
        <p:nvSpPr>
          <p:cNvPr name="Freeform 3" id="3"/>
          <p:cNvSpPr/>
          <p:nvPr/>
        </p:nvSpPr>
        <p:spPr>
          <a:xfrm flipH="false" flipV="false" rot="0">
            <a:off x="11955661" y="1820545"/>
            <a:ext cx="6059701" cy="8641285"/>
          </a:xfrm>
          <a:custGeom>
            <a:avLst/>
            <a:gdLst/>
            <a:ahLst/>
            <a:cxnLst/>
            <a:rect r="r" b="b" t="t" l="l"/>
            <a:pathLst>
              <a:path h="8641285" w="6059701">
                <a:moveTo>
                  <a:pt x="0" y="0"/>
                </a:moveTo>
                <a:lnTo>
                  <a:pt x="6059702" y="0"/>
                </a:lnTo>
                <a:lnTo>
                  <a:pt x="6059702" y="8641285"/>
                </a:lnTo>
                <a:lnTo>
                  <a:pt x="0" y="864128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933450"/>
            <a:ext cx="4826913"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Functionalities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3464F"/>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028700"/>
            <a:ext cx="5451004" cy="8229600"/>
          </a:xfrm>
          <a:custGeom>
            <a:avLst/>
            <a:gdLst/>
            <a:ahLst/>
            <a:cxnLst/>
            <a:rect r="r" b="b" t="t" l="l"/>
            <a:pathLst>
              <a:path h="8229600" w="5451004">
                <a:moveTo>
                  <a:pt x="0" y="0"/>
                </a:moveTo>
                <a:lnTo>
                  <a:pt x="5451004" y="0"/>
                </a:lnTo>
                <a:lnTo>
                  <a:pt x="545100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0" y="3427400"/>
            <a:ext cx="5879250" cy="6978338"/>
          </a:xfrm>
          <a:custGeom>
            <a:avLst/>
            <a:gdLst/>
            <a:ahLst/>
            <a:cxnLst/>
            <a:rect r="r" b="b" t="t" l="l"/>
            <a:pathLst>
              <a:path h="6978338" w="5879250">
                <a:moveTo>
                  <a:pt x="0" y="0"/>
                </a:moveTo>
                <a:lnTo>
                  <a:pt x="5879250" y="0"/>
                </a:lnTo>
                <a:lnTo>
                  <a:pt x="5879250" y="6978339"/>
                </a:lnTo>
                <a:lnTo>
                  <a:pt x="0" y="6978339"/>
                </a:lnTo>
                <a:lnTo>
                  <a:pt x="0" y="0"/>
                </a:lnTo>
                <a:close/>
              </a:path>
            </a:pathLst>
          </a:custGeom>
          <a:blipFill>
            <a:blip r:embed="rId3">
              <a:alphaModFix amt="55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933450"/>
            <a:ext cx="6644521"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System Architecture</a:t>
            </a:r>
          </a:p>
        </p:txBody>
      </p:sp>
      <p:sp>
        <p:nvSpPr>
          <p:cNvPr name="TextBox 5" id="5"/>
          <p:cNvSpPr txBox="true"/>
          <p:nvPr/>
        </p:nvSpPr>
        <p:spPr>
          <a:xfrm rot="0">
            <a:off x="1028700" y="2531127"/>
            <a:ext cx="7673221" cy="1725871"/>
          </a:xfrm>
          <a:prstGeom prst="rect">
            <a:avLst/>
          </a:prstGeom>
        </p:spPr>
        <p:txBody>
          <a:bodyPr anchor="t" rtlCol="false" tIns="0" lIns="0" bIns="0" rIns="0">
            <a:spAutoFit/>
          </a:bodyPr>
          <a:lstStyle/>
          <a:p>
            <a:pPr>
              <a:lnSpc>
                <a:spcPts val="4623"/>
              </a:lnSpc>
            </a:pPr>
            <a:r>
              <a:rPr lang="en-US" sz="3302">
                <a:solidFill>
                  <a:srgbClr val="FFFFFF"/>
                </a:solidFill>
                <a:latin typeface="Canva Sans"/>
              </a:rPr>
              <a:t>High level diagram  of disease prediction program using different machine learning algorithms.</a:t>
            </a:r>
          </a:p>
        </p:txBody>
      </p:sp>
      <p:sp>
        <p:nvSpPr>
          <p:cNvPr name="AutoShape 6" id="6"/>
          <p:cNvSpPr/>
          <p:nvPr/>
        </p:nvSpPr>
        <p:spPr>
          <a:xfrm>
            <a:off x="1028700" y="2197894"/>
            <a:ext cx="6492240" cy="0"/>
          </a:xfrm>
          <a:prstGeom prst="line">
            <a:avLst/>
          </a:prstGeom>
          <a:ln cap="flat" w="38100">
            <a:solidFill>
              <a:srgbClr val="FFFFFF"/>
            </a:solidFill>
            <a:prstDash val="sysDot"/>
            <a:headEnd type="triangle" len="med" w="lg"/>
            <a:tailEnd type="triangle" len="med" w="lg"/>
          </a:ln>
        </p:spPr>
      </p:sp>
    </p:spTree>
  </p:cSld>
  <p:clrMapOvr>
    <a:masterClrMapping/>
  </p:clrMapOvr>
</p:sld>
</file>

<file path=ppt/slides/slide8.xml><?xml version="1.0" encoding="utf-8"?>
<p:sld xmlns:p="http://schemas.openxmlformats.org/presentationml/2006/main" xmlns:a="http://schemas.openxmlformats.org/drawingml/2006/main">
  <p:cSld>
    <p:bg>
      <p:bgPr>
        <a:solidFill>
          <a:srgbClr val="43464F"/>
        </a:solidFill>
      </p:bgPr>
    </p:bg>
    <p:spTree>
      <p:nvGrpSpPr>
        <p:cNvPr id="1" name=""/>
        <p:cNvGrpSpPr/>
        <p:nvPr/>
      </p:nvGrpSpPr>
      <p:grpSpPr>
        <a:xfrm>
          <a:off x="0" y="0"/>
          <a:ext cx="0" cy="0"/>
          <a:chOff x="0" y="0"/>
          <a:chExt cx="0" cy="0"/>
        </a:xfrm>
      </p:grpSpPr>
      <p:sp>
        <p:nvSpPr>
          <p:cNvPr name="TextBox 2" id="2"/>
          <p:cNvSpPr txBox="true"/>
          <p:nvPr/>
        </p:nvSpPr>
        <p:spPr>
          <a:xfrm rot="0">
            <a:off x="1028700" y="933450"/>
            <a:ext cx="5645229"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Literature Survey</a:t>
            </a:r>
          </a:p>
        </p:txBody>
      </p:sp>
      <p:sp>
        <p:nvSpPr>
          <p:cNvPr name="TextBox 3" id="3"/>
          <p:cNvSpPr txBox="true"/>
          <p:nvPr/>
        </p:nvSpPr>
        <p:spPr>
          <a:xfrm rot="0">
            <a:off x="1028700" y="2119630"/>
            <a:ext cx="16230600" cy="59810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The survey highlighted the significance of leveraging machine learning techniques for disease prediction based on symptoms. It emphasized the potential of these algorithms to enhance diagnostic accuracy and streamline healthcare processes, as evidenced by several studies and research papers.</a:t>
            </a:r>
          </a:p>
          <a:p>
            <a:pPr marL="734059" indent="-367030" lvl="1">
              <a:lnSpc>
                <a:spcPts val="4759"/>
              </a:lnSpc>
              <a:buFont typeface="Arial"/>
              <a:buChar char="•"/>
            </a:pPr>
            <a:r>
              <a:rPr lang="en-US" sz="3399">
                <a:solidFill>
                  <a:srgbClr val="FFFFFF"/>
                </a:solidFill>
                <a:latin typeface="Canva Sans"/>
              </a:rPr>
              <a:t>Key findings from the literature survey revealed various methodologies, algorithms, and datasets employed in similar projects. Moreover, the survey provided insights into the strengths and limitations of different approaches used in disease prediction, guiding our project's methodology and implementation.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3464F"/>
        </a:solidFill>
      </p:bgPr>
    </p:bg>
    <p:spTree>
      <p:nvGrpSpPr>
        <p:cNvPr id="1" name=""/>
        <p:cNvGrpSpPr/>
        <p:nvPr/>
      </p:nvGrpSpPr>
      <p:grpSpPr>
        <a:xfrm>
          <a:off x="0" y="0"/>
          <a:ext cx="0" cy="0"/>
          <a:chOff x="0" y="0"/>
          <a:chExt cx="0" cy="0"/>
        </a:xfrm>
      </p:grpSpPr>
      <p:sp>
        <p:nvSpPr>
          <p:cNvPr name="Freeform 2" id="2"/>
          <p:cNvSpPr/>
          <p:nvPr/>
        </p:nvSpPr>
        <p:spPr>
          <a:xfrm flipH="false" flipV="false" rot="0">
            <a:off x="12072128" y="2042052"/>
            <a:ext cx="5187172" cy="6202896"/>
          </a:xfrm>
          <a:custGeom>
            <a:avLst/>
            <a:gdLst/>
            <a:ahLst/>
            <a:cxnLst/>
            <a:rect r="r" b="b" t="t" l="l"/>
            <a:pathLst>
              <a:path h="6202896" w="5187172">
                <a:moveTo>
                  <a:pt x="0" y="0"/>
                </a:moveTo>
                <a:lnTo>
                  <a:pt x="5187172" y="0"/>
                </a:lnTo>
                <a:lnTo>
                  <a:pt x="5187172" y="6202896"/>
                </a:lnTo>
                <a:lnTo>
                  <a:pt x="0" y="6202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424623"/>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933450"/>
            <a:ext cx="3624262"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Conclusion</a:t>
            </a:r>
          </a:p>
        </p:txBody>
      </p:sp>
      <p:sp>
        <p:nvSpPr>
          <p:cNvPr name="TextBox 5" id="5"/>
          <p:cNvSpPr txBox="true"/>
          <p:nvPr/>
        </p:nvSpPr>
        <p:spPr>
          <a:xfrm rot="0">
            <a:off x="1028700" y="3019730"/>
            <a:ext cx="10363589" cy="4180865"/>
          </a:xfrm>
          <a:prstGeom prst="rect">
            <a:avLst/>
          </a:prstGeom>
        </p:spPr>
        <p:txBody>
          <a:bodyPr anchor="t" rtlCol="false" tIns="0" lIns="0" bIns="0" rIns="0">
            <a:spAutoFit/>
          </a:bodyPr>
          <a:lstStyle/>
          <a:p>
            <a:pPr>
              <a:lnSpc>
                <a:spcPts val="4758"/>
              </a:lnSpc>
            </a:pPr>
            <a:r>
              <a:rPr lang="en-US" sz="3399">
                <a:solidFill>
                  <a:srgbClr val="FFFFFF"/>
                </a:solidFill>
                <a:latin typeface="Canva Sans"/>
              </a:rPr>
              <a:t>In conclusion, our project signifies a promising step towards revolutionizing disease diagnosis. The amalgamation of machine learning algorithms and a user-friendly interface holds immense potential to streamline diagnostic processes, ultimately benefiting healthcare providers and patients alike.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DAF5NexW5ic</dc:identifier>
  <dcterms:modified xsi:type="dcterms:W3CDTF">2011-08-01T06:04:30Z</dcterms:modified>
  <cp:revision>1</cp:revision>
  <dc:title>Disease Prediction</dc:title>
</cp:coreProperties>
</file>